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2"/>
  </p:notesMasterIdLst>
  <p:sldIdLst>
    <p:sldId id="271" r:id="rId3"/>
    <p:sldId id="327" r:id="rId4"/>
    <p:sldId id="256" r:id="rId5"/>
    <p:sldId id="259" r:id="rId6"/>
    <p:sldId id="257" r:id="rId7"/>
    <p:sldId id="258" r:id="rId8"/>
    <p:sldId id="260" r:id="rId9"/>
    <p:sldId id="261" r:id="rId10"/>
    <p:sldId id="291" r:id="rId11"/>
    <p:sldId id="262" r:id="rId13"/>
    <p:sldId id="263" r:id="rId14"/>
    <p:sldId id="292" r:id="rId15"/>
    <p:sldId id="264" r:id="rId16"/>
    <p:sldId id="265" r:id="rId17"/>
    <p:sldId id="293" r:id="rId18"/>
    <p:sldId id="266" r:id="rId19"/>
    <p:sldId id="267" r:id="rId20"/>
    <p:sldId id="294" r:id="rId21"/>
    <p:sldId id="268" r:id="rId22"/>
    <p:sldId id="318" r:id="rId23"/>
    <p:sldId id="319" r:id="rId24"/>
    <p:sldId id="320" r:id="rId25"/>
    <p:sldId id="321" r:id="rId26"/>
    <p:sldId id="322" r:id="rId27"/>
    <p:sldId id="323" r:id="rId28"/>
    <p:sldId id="324" r:id="rId29"/>
    <p:sldId id="325" r:id="rId30"/>
    <p:sldId id="326" r:id="rId31"/>
    <p:sldId id="308" r:id="rId32"/>
    <p:sldId id="309" r:id="rId33"/>
    <p:sldId id="310" r:id="rId34"/>
    <p:sldId id="311" r:id="rId35"/>
    <p:sldId id="289" r:id="rId36"/>
    <p:sldId id="288" r:id="rId37"/>
    <p:sldId id="287" r:id="rId38"/>
    <p:sldId id="295" r:id="rId39"/>
    <p:sldId id="290" r:id="rId40"/>
    <p:sldId id="286" r:id="rId4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71" d="100"/>
          <a:sy n="71" d="100"/>
        </p:scale>
        <p:origin x="96" y="81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4" Type="http://schemas.openxmlformats.org/officeDocument/2006/relationships/tableStyles" Target="tableStyles.xml"/><Relationship Id="rId43" Type="http://schemas.openxmlformats.org/officeDocument/2006/relationships/viewProps" Target="viewProps.xml"/><Relationship Id="rId42" Type="http://schemas.openxmlformats.org/officeDocument/2006/relationships/presProps" Target="presProps.xml"/><Relationship Id="rId41" Type="http://schemas.openxmlformats.org/officeDocument/2006/relationships/slide" Target="slides/slide38.xml"/><Relationship Id="rId40" Type="http://schemas.openxmlformats.org/officeDocument/2006/relationships/slide" Target="slides/slide37.xml"/><Relationship Id="rId4" Type="http://schemas.openxmlformats.org/officeDocument/2006/relationships/slide" Target="slides/slide2.xml"/><Relationship Id="rId39" Type="http://schemas.openxmlformats.org/officeDocument/2006/relationships/slide" Target="slides/slide36.xml"/><Relationship Id="rId38" Type="http://schemas.openxmlformats.org/officeDocument/2006/relationships/slide" Target="slides/slide35.xml"/><Relationship Id="rId37" Type="http://schemas.openxmlformats.org/officeDocument/2006/relationships/slide" Target="slides/slide34.xml"/><Relationship Id="rId36" Type="http://schemas.openxmlformats.org/officeDocument/2006/relationships/slide" Target="slides/slide33.xml"/><Relationship Id="rId35" Type="http://schemas.openxmlformats.org/officeDocument/2006/relationships/slide" Target="slides/slide32.xml"/><Relationship Id="rId34" Type="http://schemas.openxmlformats.org/officeDocument/2006/relationships/slide" Target="slides/slide31.xml"/><Relationship Id="rId33" Type="http://schemas.openxmlformats.org/officeDocument/2006/relationships/slide" Target="slides/slide30.xml"/><Relationship Id="rId32" Type="http://schemas.openxmlformats.org/officeDocument/2006/relationships/slide" Target="slides/slide29.xml"/><Relationship Id="rId31" Type="http://schemas.openxmlformats.org/officeDocument/2006/relationships/slide" Target="slides/slide28.xml"/><Relationship Id="rId30" Type="http://schemas.openxmlformats.org/officeDocument/2006/relationships/slide" Target="slides/slide27.xml"/><Relationship Id="rId3" Type="http://schemas.openxmlformats.org/officeDocument/2006/relationships/slide" Target="slides/slide1.xml"/><Relationship Id="rId29" Type="http://schemas.openxmlformats.org/officeDocument/2006/relationships/slide" Target="slides/slide26.xml"/><Relationship Id="rId28" Type="http://schemas.openxmlformats.org/officeDocument/2006/relationships/slide" Target="slides/slide25.xml"/><Relationship Id="rId27" Type="http://schemas.openxmlformats.org/officeDocument/2006/relationships/slide" Target="slides/slide24.xml"/><Relationship Id="rId26" Type="http://schemas.openxmlformats.org/officeDocument/2006/relationships/slide" Target="slides/slide23.xml"/><Relationship Id="rId25" Type="http://schemas.openxmlformats.org/officeDocument/2006/relationships/slide" Target="slides/slide22.xml"/><Relationship Id="rId24" Type="http://schemas.openxmlformats.org/officeDocument/2006/relationships/slide" Target="slides/slide21.xml"/><Relationship Id="rId23" Type="http://schemas.openxmlformats.org/officeDocument/2006/relationships/slide" Target="slides/slide20.xml"/><Relationship Id="rId22" Type="http://schemas.openxmlformats.org/officeDocument/2006/relationships/slide" Target="slides/slide19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jpe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jpeg>
</file>

<file path=ppt/media/image56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EFD42F7-718C-4B98-AAEC-167E6DDD60A7}" type="datetimeFigureOut">
              <a:rPr lang="en-US" smtClean="0"/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1B2AA4F-B828-4D7C-AFD3-893933DAFCB4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/>
          <p:nvPr>
            <p:ph type="sldImg" idx="2"/>
          </p:nvPr>
        </p:nvSpPr>
        <p:spPr/>
      </p:sp>
      <p:sp>
        <p:nvSpPr>
          <p:cNvPr id="3" name="Text Placeholder 2"/>
          <p:cNvSpPr/>
          <p:nvPr>
            <p:ph type="body" idx="3"/>
          </p:nvPr>
        </p:nvSpPr>
        <p:spPr/>
        <p:txBody>
          <a:bodyPr/>
          <a:p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DA7F9B-0BAA-4652-BEB5-1955F8673DE2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6273DD-66A6-4D01-9EE8-6A9923C31940}" type="slidenum">
              <a:rPr lang="en-US" smtClean="0"/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>
        <p:fade/>
      </p:transition>
    </mc:Choice>
    <mc:Fallback>
      <p:transition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DA7F9B-0BAA-4652-BEB5-1955F8673DE2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6273DD-66A6-4D01-9EE8-6A9923C31940}" type="slidenum">
              <a:rPr lang="en-US" smtClean="0"/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>
        <p:fade/>
      </p:transition>
    </mc:Choice>
    <mc:Fallback>
      <p:transition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DA7F9B-0BAA-4652-BEB5-1955F8673DE2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6273DD-66A6-4D01-9EE8-6A9923C31940}" type="slidenum">
              <a:rPr lang="en-US" smtClean="0"/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DA7F9B-0BAA-4652-BEB5-1955F8673DE2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6273DD-66A6-4D01-9EE8-6A9923C31940}" type="slidenum">
              <a:rPr lang="en-US" smtClean="0"/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DA7F9B-0BAA-4652-BEB5-1955F8673DE2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6273DD-66A6-4D01-9EE8-6A9923C31940}" type="slidenum">
              <a:rPr lang="en-US" smtClean="0"/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>
        <p:fade/>
      </p:transition>
    </mc:Choice>
    <mc:Fallback>
      <p:transition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DA7F9B-0BAA-4652-BEB5-1955F8673DE2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6273DD-66A6-4D01-9EE8-6A9923C31940}" type="slidenum">
              <a:rPr lang="en-US" smtClean="0"/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>
        <p:fade/>
      </p:transition>
    </mc:Choice>
    <mc:Fallback>
      <p:transition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DA7F9B-0BAA-4652-BEB5-1955F8673DE2}" type="datetimeFigureOut">
              <a:rPr lang="en-US" smtClean="0"/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6273DD-66A6-4D01-9EE8-6A9923C31940}" type="slidenum">
              <a:rPr lang="en-US" smtClean="0"/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>
        <p:fade/>
      </p:transition>
    </mc:Choice>
    <mc:Fallback>
      <p:transition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DA7F9B-0BAA-4652-BEB5-1955F8673DE2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6273DD-66A6-4D01-9EE8-6A9923C31940}" type="slidenum">
              <a:rPr lang="en-US" smtClean="0"/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>
        <p:fade/>
      </p:transition>
    </mc:Choice>
    <mc:Fallback>
      <p:transition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DA7F9B-0BAA-4652-BEB5-1955F8673DE2}" type="datetimeFigureOut">
              <a:rPr lang="en-US" smtClean="0"/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6273DD-66A6-4D01-9EE8-6A9923C31940}" type="slidenum">
              <a:rPr lang="en-US" smtClean="0"/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>
        <p:fade/>
      </p:transition>
    </mc:Choice>
    <mc:Fallback>
      <p:transition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DA7F9B-0BAA-4652-BEB5-1955F8673DE2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6273DD-66A6-4D01-9EE8-6A9923C31940}" type="slidenum">
              <a:rPr lang="en-US" smtClean="0"/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>
        <p:fade/>
      </p:transition>
    </mc:Choice>
    <mc:Fallback>
      <p:transition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DA7F9B-0BAA-4652-BEB5-1955F8673DE2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6273DD-66A6-4D01-9EE8-6A9923C31940}" type="slidenum">
              <a:rPr lang="en-US" smtClean="0"/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3" Type="http://schemas.openxmlformats.org/officeDocument/2006/relationships/theme" Target="../theme/theme1.xml"/><Relationship Id="rId12" Type="http://schemas.openxmlformats.org/officeDocument/2006/relationships/image" Target="../media/image1.jpeg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0">
          <a:blip r:embed="rId12">
            <a:alphaModFix amt="40000"/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CDA7F9B-0BAA-4652-BEB5-1955F8673DE2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C6273DD-66A6-4D01-9EE8-6A9923C31940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>
    <mc:Choice xmlns:p14="http://schemas.microsoft.com/office/powerpoint/2010/main" Requires="p14">
      <p:transition p14:dur="500">
        <p:fade/>
      </p:transition>
    </mc:Choice>
    <mc:Fallback>
      <p:transition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.jpe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6.png"/><Relationship Id="rId1" Type="http://schemas.openxmlformats.org/officeDocument/2006/relationships/image" Target="../media/image15.png"/></Relationships>
</file>

<file path=ppt/slides/_rels/slide12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20.png"/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image" Target="../media/image17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1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23.png"/><Relationship Id="rId1" Type="http://schemas.openxmlformats.org/officeDocument/2006/relationships/image" Target="../media/image22.png"/></Relationships>
</file>

<file path=ppt/slides/_rels/slide15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27.png"/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image" Target="../media/image24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8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30.png"/><Relationship Id="rId1" Type="http://schemas.openxmlformats.org/officeDocument/2006/relationships/image" Target="../media/image29.png"/></Relationships>
</file>

<file path=ppt/slides/_rels/slide18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34.png"/><Relationship Id="rId3" Type="http://schemas.openxmlformats.org/officeDocument/2006/relationships/image" Target="../media/image33.png"/><Relationship Id="rId2" Type="http://schemas.openxmlformats.org/officeDocument/2006/relationships/image" Target="../media/image32.png"/><Relationship Id="rId1" Type="http://schemas.openxmlformats.org/officeDocument/2006/relationships/image" Target="../media/image31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5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6.png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7.png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8.png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9.png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40.png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41.png"/></Relationships>
</file>

<file path=ppt/slides/_rels/slide28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45.png"/><Relationship Id="rId3" Type="http://schemas.openxmlformats.org/officeDocument/2006/relationships/image" Target="../media/image44.png"/><Relationship Id="rId2" Type="http://schemas.openxmlformats.org/officeDocument/2006/relationships/image" Target="../media/image43.png"/><Relationship Id="rId1" Type="http://schemas.openxmlformats.org/officeDocument/2006/relationships/image" Target="../media/image42.png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47.jpeg"/><Relationship Id="rId1" Type="http://schemas.openxmlformats.org/officeDocument/2006/relationships/image" Target="../media/image46.png"/></Relationships>
</file>

<file path=ppt/slides/_rels/slide31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50.png"/><Relationship Id="rId2" Type="http://schemas.openxmlformats.org/officeDocument/2006/relationships/image" Target="../media/image49.png"/><Relationship Id="rId1" Type="http://schemas.openxmlformats.org/officeDocument/2006/relationships/image" Target="../media/image48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52.png"/><Relationship Id="rId1" Type="http://schemas.openxmlformats.org/officeDocument/2006/relationships/image" Target="../media/image51.png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53.png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54.png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56.png"/><Relationship Id="rId1" Type="http://schemas.openxmlformats.org/officeDocument/2006/relationships/image" Target="../media/image55.jpe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5.png"/><Relationship Id="rId1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9.png"/><Relationship Id="rId1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1.xml"/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13.png"/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>
            <a:alphaModFix amt="70000"/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2635" y="1551305"/>
            <a:ext cx="10515600" cy="1325563"/>
          </a:xfrm>
        </p:spPr>
        <p:txBody>
          <a:bodyPr>
            <a:normAutofit fontScale="90000"/>
          </a:bodyPr>
          <a:p>
            <a:pPr algn="ctr"/>
            <a:r>
              <a:rPr lang="en-US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sym typeface="+mn-ea"/>
              </a:rPr>
              <a:t>CALIFORNIA WILDFIRE </a:t>
            </a:r>
            <a:br>
              <a:rPr lang="en-US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sym typeface="+mn-ea"/>
              </a:rPr>
            </a:br>
            <a:r>
              <a:rPr lang="en-US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sym typeface="+mn-ea"/>
              </a:rPr>
              <a:t>CAUSE AND EFFECT ANALYSIS </a:t>
            </a:r>
            <a:endParaRPr lang="en-US">
              <a:ln w="13462">
                <a:solidFill>
                  <a:schemeClr val="bg1"/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effectLst>
                <a:outerShdw dist="38100" dir="2700000" algn="bl" rotWithShape="0">
                  <a:schemeClr val="accent5"/>
                </a:outerShdw>
              </a:effectLst>
              <a:sym typeface="+mn-ea"/>
            </a:endParaRPr>
          </a:p>
        </p:txBody>
      </p:sp>
      <p:sp>
        <p:nvSpPr>
          <p:cNvPr id="8" name="Text Box 7"/>
          <p:cNvSpPr txBox="1"/>
          <p:nvPr/>
        </p:nvSpPr>
        <p:spPr>
          <a:xfrm>
            <a:off x="8547100" y="4865370"/>
            <a:ext cx="3383915" cy="1476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285750" indent="-285750">
              <a:buFont typeface="Wingdings" panose="05000000000000000000" charset="0"/>
              <a:buChar char="Ø"/>
            </a:pPr>
            <a:r>
              <a:rPr lang="en-US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JASON LEI</a:t>
            </a:r>
            <a:endParaRPr lang="en-US">
              <a:ln w="13462">
                <a:solidFill>
                  <a:schemeClr val="bg1"/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effectLst>
                <a:outerShdw dist="38100" dir="2700000" algn="bl" rotWithShape="0">
                  <a:schemeClr val="accent5"/>
                </a:outerShdw>
              </a:effectLst>
            </a:endParaRPr>
          </a:p>
          <a:p>
            <a:pPr marL="285750" indent="-285750">
              <a:buFont typeface="Wingdings" panose="05000000000000000000" charset="0"/>
              <a:buChar char="Ø"/>
            </a:pPr>
            <a:r>
              <a:rPr lang="en-US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JOSH GALLAGHER</a:t>
            </a:r>
            <a:endParaRPr lang="en-US">
              <a:ln w="13462">
                <a:solidFill>
                  <a:schemeClr val="bg1"/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effectLst>
                <a:outerShdw dist="38100" dir="2700000" algn="bl" rotWithShape="0">
                  <a:schemeClr val="accent5"/>
                </a:outerShdw>
              </a:effectLst>
            </a:endParaRPr>
          </a:p>
          <a:p>
            <a:pPr marL="285750" indent="-285750">
              <a:buFont typeface="Wingdings" panose="05000000000000000000" charset="0"/>
              <a:buChar char="Ø"/>
            </a:pPr>
            <a:r>
              <a:rPr lang="en-US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THADDEUS GRAY</a:t>
            </a:r>
            <a:endParaRPr lang="en-US">
              <a:ln w="13462">
                <a:solidFill>
                  <a:schemeClr val="bg1"/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effectLst>
                <a:outerShdw dist="38100" dir="2700000" algn="bl" rotWithShape="0">
                  <a:schemeClr val="accent5"/>
                </a:outerShdw>
              </a:effectLst>
            </a:endParaRPr>
          </a:p>
          <a:p>
            <a:pPr marL="285750" indent="-285750">
              <a:buFont typeface="Wingdings" panose="05000000000000000000" charset="0"/>
              <a:buChar char="Ø"/>
            </a:pPr>
            <a:r>
              <a:rPr lang="en-US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sym typeface="+mn-ea"/>
              </a:rPr>
              <a:t>WAN XIA (SUSAN)</a:t>
            </a:r>
            <a:endParaRPr lang="en-US">
              <a:ln w="13462">
                <a:solidFill>
                  <a:schemeClr val="bg1"/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effectLst>
                <a:outerShdw dist="38100" dir="2700000" algn="bl" rotWithShape="0">
                  <a:schemeClr val="accent5"/>
                </a:outerShdw>
              </a:effectLst>
            </a:endParaRPr>
          </a:p>
          <a:p>
            <a:pPr marL="285750" indent="-285750">
              <a:buFont typeface="Wingdings" panose="05000000000000000000" charset="0"/>
              <a:buChar char="Ø"/>
            </a:pPr>
            <a:r>
              <a:rPr lang="en-US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YU-HAN CHEN (AMY)</a:t>
            </a:r>
            <a:endParaRPr lang="en-US">
              <a:ln w="13462">
                <a:solidFill>
                  <a:schemeClr val="bg1"/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effectLst>
                <a:outerShdw dist="38100" dir="2700000" algn="bl" rotWithShape="0">
                  <a:schemeClr val="accent5"/>
                </a:outerShdw>
              </a:effectLst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>
        <p:fade/>
      </p:transition>
    </mc:Choice>
    <mc:Fallback>
      <p:transition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44071" y="-168685"/>
            <a:ext cx="10515600" cy="1325563"/>
          </a:xfrm>
        </p:spPr>
        <p:txBody>
          <a:bodyPr/>
          <a:lstStyle/>
          <a:p>
            <a:pPr algn="ctr"/>
            <a:r>
              <a:rPr lang="en-US" dirty="0"/>
              <a:t>Wind</a:t>
            </a:r>
            <a:endParaRPr lang="en-US" dirty="0"/>
          </a:p>
        </p:txBody>
      </p:sp>
      <p:pic>
        <p:nvPicPr>
          <p:cNvPr id="5" name="Content Placeholder 4" descr="Chart, bar chart&#10;&#10;Description automatically generated"/>
          <p:cNvPicPr>
            <a:picLocks noGrp="1" noChangeAspect="1"/>
          </p:cNvPicPr>
          <p:nvPr>
            <p:ph idx="1"/>
          </p:nvPr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71730" y="883069"/>
            <a:ext cx="7515270" cy="4333959"/>
          </a:xfrm>
        </p:spPr>
      </p:pic>
      <p:sp>
        <p:nvSpPr>
          <p:cNvPr id="6" name="TextBox 5"/>
          <p:cNvSpPr txBox="1"/>
          <p:nvPr/>
        </p:nvSpPr>
        <p:spPr>
          <a:xfrm>
            <a:off x="932329" y="5688106"/>
            <a:ext cx="95059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There appears to be a consistent pattern of wind speed averages dropping until date of containment</a:t>
            </a:r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>
        <p:fade/>
      </p:transition>
    </mc:Choice>
    <mc:Fallback>
      <p:transition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Temperature</a:t>
            </a:r>
            <a:endParaRPr lang="en-US" dirty="0"/>
          </a:p>
        </p:txBody>
      </p:sp>
      <p:pic>
        <p:nvPicPr>
          <p:cNvPr id="5" name="Content Placeholder 4" descr="Chart, scatter chart&#10;&#10;Description automatically generated"/>
          <p:cNvPicPr>
            <a:picLocks noGrp="1" noChangeAspect="1"/>
          </p:cNvPicPr>
          <p:nvPr>
            <p:ph idx="1"/>
          </p:nvPr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2584" y="1589312"/>
            <a:ext cx="5763416" cy="4146131"/>
          </a:xfrm>
        </p:spPr>
      </p:pic>
      <p:pic>
        <p:nvPicPr>
          <p:cNvPr id="7" name="Picture 6" descr="Chart, scatter chart&#10;&#10;Description automatically generated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96215" y="1813212"/>
            <a:ext cx="5863201" cy="3979613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1983180" y="6049820"/>
            <a:ext cx="90834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Not much can be inferred from these graphs</a:t>
            </a:r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>
        <p:fade/>
      </p:transition>
    </mc:Choice>
    <mc:Fallback>
      <p:transition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9875" y="283845"/>
            <a:ext cx="10515600" cy="1325563"/>
          </a:xfrm>
        </p:spPr>
        <p:txBody>
          <a:bodyPr/>
          <a:p>
            <a:r>
              <a:rPr lang="en-US" dirty="0">
                <a:sym typeface="+mn-ea"/>
              </a:rPr>
              <a:t>Temperature</a:t>
            </a:r>
            <a:endParaRPr lang="en-US"/>
          </a:p>
        </p:txBody>
      </p:sp>
      <p:pic>
        <p:nvPicPr>
          <p:cNvPr id="4" name="Picture 3" descr="t30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225165" y="283845"/>
            <a:ext cx="4483735" cy="3180715"/>
          </a:xfrm>
          <a:prstGeom prst="rect">
            <a:avLst/>
          </a:prstGeom>
        </p:spPr>
      </p:pic>
      <p:pic>
        <p:nvPicPr>
          <p:cNvPr id="5" name="Picture 4" descr="t1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09925" y="3556635"/>
            <a:ext cx="4514215" cy="3226435"/>
          </a:xfrm>
          <a:prstGeom prst="rect">
            <a:avLst/>
          </a:prstGeom>
        </p:spPr>
      </p:pic>
      <p:pic>
        <p:nvPicPr>
          <p:cNvPr id="6" name="Picture 5" descr="t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08900" y="283845"/>
            <a:ext cx="4460240" cy="3187700"/>
          </a:xfrm>
          <a:prstGeom prst="rect">
            <a:avLst/>
          </a:prstGeom>
        </p:spPr>
      </p:pic>
      <p:pic>
        <p:nvPicPr>
          <p:cNvPr id="7" name="Picture 6" descr="tc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08900" y="3599815"/>
            <a:ext cx="4453890" cy="318325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>
        <p:fade/>
      </p:transition>
    </mc:Choice>
    <mc:Fallback>
      <p:transition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Temperature</a:t>
            </a:r>
            <a:endParaRPr lang="en-US" dirty="0"/>
          </a:p>
        </p:txBody>
      </p:sp>
      <p:pic>
        <p:nvPicPr>
          <p:cNvPr id="5" name="Content Placeholder 4" descr="Chart, bar chart&#10;&#10;Description automatically generated"/>
          <p:cNvPicPr>
            <a:picLocks noGrp="1" noChangeAspect="1"/>
          </p:cNvPicPr>
          <p:nvPr>
            <p:ph idx="1"/>
          </p:nvPr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33978" y="1636900"/>
            <a:ext cx="6118795" cy="3378853"/>
          </a:xfrm>
        </p:spPr>
      </p:pic>
      <p:sp>
        <p:nvSpPr>
          <p:cNvPr id="6" name="TextBox 5"/>
          <p:cNvSpPr txBox="1"/>
          <p:nvPr/>
        </p:nvSpPr>
        <p:spPr>
          <a:xfrm>
            <a:off x="1317812" y="5432612"/>
            <a:ext cx="573439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The temperature rises up until date of containment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 Temperature averages are consistent across all fire sizes</a:t>
            </a:r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>
        <p:fade/>
      </p:transition>
    </mc:Choice>
    <mc:Fallback>
      <p:transition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Humidity</a:t>
            </a:r>
            <a:endParaRPr lang="en-US" dirty="0"/>
          </a:p>
        </p:txBody>
      </p:sp>
      <p:pic>
        <p:nvPicPr>
          <p:cNvPr id="5" name="Content Placeholder 4" descr="Chart, scatter chart&#10;&#10;Description automatically generated"/>
          <p:cNvPicPr>
            <a:picLocks noGrp="1" noChangeAspect="1"/>
          </p:cNvPicPr>
          <p:nvPr>
            <p:ph idx="1"/>
          </p:nvPr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6965" y="1813444"/>
            <a:ext cx="4696658" cy="3287661"/>
          </a:xfrm>
        </p:spPr>
      </p:pic>
      <p:pic>
        <p:nvPicPr>
          <p:cNvPr id="7" name="Picture 6" descr="Chart, scatter chart&#10;&#10;Description automatically generated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55428" y="1813444"/>
            <a:ext cx="4696658" cy="3157704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986965" y="5230906"/>
            <a:ext cx="771679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Between 60 and 75% humidity, there is a decrease in the duration of the fires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Data clumped at 0% humidity, but none until about 10% </a:t>
            </a:r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>
        <p:fade/>
      </p:transition>
    </mc:Choice>
    <mc:Fallback>
      <p:transition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94995" y="365125"/>
            <a:ext cx="10515600" cy="1325563"/>
          </a:xfrm>
        </p:spPr>
        <p:txBody>
          <a:bodyPr/>
          <a:p>
            <a:r>
              <a:rPr lang="en-US"/>
              <a:t>Humidity</a:t>
            </a:r>
            <a:endParaRPr lang="en-US"/>
          </a:p>
        </p:txBody>
      </p:sp>
      <p:pic>
        <p:nvPicPr>
          <p:cNvPr id="4" name="Picture 3" descr="h30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809240" y="182245"/>
            <a:ext cx="4627880" cy="3307715"/>
          </a:xfrm>
          <a:prstGeom prst="rect">
            <a:avLst/>
          </a:prstGeom>
        </p:spPr>
      </p:pic>
      <p:pic>
        <p:nvPicPr>
          <p:cNvPr id="5" name="Picture 4" descr="h1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48915" y="3489960"/>
            <a:ext cx="4688205" cy="3350260"/>
          </a:xfrm>
          <a:prstGeom prst="rect">
            <a:avLst/>
          </a:prstGeom>
        </p:spPr>
      </p:pic>
      <p:pic>
        <p:nvPicPr>
          <p:cNvPr id="6" name="Picture 5" descr="h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37120" y="182245"/>
            <a:ext cx="4620260" cy="3302635"/>
          </a:xfrm>
          <a:prstGeom prst="rect">
            <a:avLst/>
          </a:prstGeom>
        </p:spPr>
      </p:pic>
      <p:pic>
        <p:nvPicPr>
          <p:cNvPr id="7" name="Picture 6" descr="hc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93305" y="3489960"/>
            <a:ext cx="4664075" cy="333311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>
        <p:fade/>
      </p:transition>
    </mc:Choice>
    <mc:Fallback>
      <p:transition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Humidity</a:t>
            </a:r>
            <a:endParaRPr lang="en-US" dirty="0"/>
          </a:p>
        </p:txBody>
      </p:sp>
      <p:pic>
        <p:nvPicPr>
          <p:cNvPr id="5" name="Content Placeholder 4" descr="Chart, bar chart&#10;&#10;Description automatically generated"/>
          <p:cNvPicPr>
            <a:picLocks noGrp="1" noChangeAspect="1"/>
          </p:cNvPicPr>
          <p:nvPr>
            <p:ph idx="1"/>
          </p:nvPr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99662" y="1502429"/>
            <a:ext cx="7293804" cy="4078099"/>
          </a:xfrm>
        </p:spPr>
      </p:pic>
      <p:sp>
        <p:nvSpPr>
          <p:cNvPr id="6" name="TextBox 5"/>
          <p:cNvSpPr txBox="1"/>
          <p:nvPr/>
        </p:nvSpPr>
        <p:spPr>
          <a:xfrm>
            <a:off x="2756647" y="5836024"/>
            <a:ext cx="542379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Humidity decreases up until the date of containment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Fires 100-250 acres tend to have lower humidity</a:t>
            </a:r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>
        <p:fade/>
      </p:transition>
    </mc:Choice>
    <mc:Fallback>
      <p:transition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Precipitation</a:t>
            </a:r>
            <a:endParaRPr lang="en-US" dirty="0"/>
          </a:p>
        </p:txBody>
      </p:sp>
      <p:pic>
        <p:nvPicPr>
          <p:cNvPr id="5" name="Content Placeholder 4" descr="Chart, scatter chart&#10;&#10;Description automatically generated"/>
          <p:cNvPicPr>
            <a:picLocks noGrp="1" noChangeAspect="1"/>
          </p:cNvPicPr>
          <p:nvPr>
            <p:ph idx="1"/>
          </p:nvPr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8325" y="1376680"/>
            <a:ext cx="4938395" cy="3558540"/>
          </a:xfrm>
        </p:spPr>
      </p:pic>
      <p:pic>
        <p:nvPicPr>
          <p:cNvPr id="7" name="Picture 6" descr="Chart, scatter chart&#10;&#10;Description automatically generated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39435" y="1488511"/>
            <a:ext cx="5333961" cy="3649552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1210235" y="5674659"/>
            <a:ext cx="614187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Data for both graphs is clumped at 0 precipitation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Fires greater than 75,000 acres have little to no precipitation</a:t>
            </a:r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>
        <p:fade/>
      </p:transition>
    </mc:Choice>
    <mc:Fallback>
      <p:transition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8915" y="365125"/>
            <a:ext cx="10515600" cy="1325563"/>
          </a:xfrm>
        </p:spPr>
        <p:txBody>
          <a:bodyPr>
            <a:normAutofit/>
          </a:bodyPr>
          <a:p>
            <a:r>
              <a:rPr lang="en-US" sz="4000" dirty="0">
                <a:sym typeface="+mn-ea"/>
              </a:rPr>
              <a:t>Precipitation</a:t>
            </a:r>
            <a:endParaRPr lang="en-US" sz="4000"/>
          </a:p>
        </p:txBody>
      </p:sp>
      <p:pic>
        <p:nvPicPr>
          <p:cNvPr id="4" name="Picture 3" descr="p30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900680" y="122555"/>
            <a:ext cx="4541520" cy="3246120"/>
          </a:xfrm>
          <a:prstGeom prst="rect">
            <a:avLst/>
          </a:prstGeom>
        </p:spPr>
      </p:pic>
      <p:pic>
        <p:nvPicPr>
          <p:cNvPr id="5" name="Picture 4" descr="p1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00680" y="3472180"/>
            <a:ext cx="4541520" cy="3245485"/>
          </a:xfrm>
          <a:prstGeom prst="rect">
            <a:avLst/>
          </a:prstGeom>
        </p:spPr>
      </p:pic>
      <p:pic>
        <p:nvPicPr>
          <p:cNvPr id="6" name="Picture 5" descr="p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42200" y="122555"/>
            <a:ext cx="4543425" cy="3247390"/>
          </a:xfrm>
          <a:prstGeom prst="rect">
            <a:avLst/>
          </a:prstGeom>
        </p:spPr>
      </p:pic>
      <p:pic>
        <p:nvPicPr>
          <p:cNvPr id="7" name="Picture 6" descr="pc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42200" y="3472180"/>
            <a:ext cx="4541520" cy="324612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>
        <p:fade/>
      </p:transition>
    </mc:Choice>
    <mc:Fallback>
      <p:transition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Precipitation</a:t>
            </a:r>
            <a:endParaRPr lang="en-US" dirty="0"/>
          </a:p>
        </p:txBody>
      </p:sp>
      <p:pic>
        <p:nvPicPr>
          <p:cNvPr id="5" name="Content Placeholder 4" descr="Chart, bar chart&#10;&#10;Description automatically generated"/>
          <p:cNvPicPr>
            <a:picLocks noGrp="1" noChangeAspect="1"/>
          </p:cNvPicPr>
          <p:nvPr>
            <p:ph idx="1"/>
          </p:nvPr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51236" y="1534133"/>
            <a:ext cx="6006964" cy="3360033"/>
          </a:xfrm>
        </p:spPr>
      </p:pic>
      <p:sp>
        <p:nvSpPr>
          <p:cNvPr id="6" name="TextBox 5"/>
          <p:cNvSpPr txBox="1"/>
          <p:nvPr/>
        </p:nvSpPr>
        <p:spPr>
          <a:xfrm>
            <a:off x="1183342" y="4892998"/>
            <a:ext cx="9257727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Precipitation averages are surprisingly high 30 days prior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Large fires have spike of precipitation on containment. Rainfall may have helped containment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Fires between 251 and 100 acres have much higher precipitation levels than other size groups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Could be related to storm systems with lighting causing mid-range fires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Precipitation for fires 11-250 acres is suspiciously low. Could be data error.</a:t>
            </a:r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pPr algn="ctr"/>
            <a:r>
              <a:rPr lang="en-US"/>
              <a:t>Project Motivation 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602865" y="1691005"/>
            <a:ext cx="9230360" cy="4488815"/>
          </a:xfrm>
        </p:spPr>
        <p:txBody>
          <a:bodyPr/>
          <a:p>
            <a:r>
              <a:rPr lang="en-US"/>
              <a:t>Motivation</a:t>
            </a:r>
            <a:br>
              <a:rPr lang="en-US"/>
            </a:br>
            <a:r>
              <a:rPr lang="en-US"/>
              <a:t>-  With wildfires becoming an increasing problem in California, we wanted to see if we could find an trends in the causes and effects of the fires</a:t>
            </a:r>
            <a:endParaRPr lang="en-US"/>
          </a:p>
          <a:p>
            <a:r>
              <a:rPr lang="en-US"/>
              <a:t>Cause of wildfires</a:t>
            </a:r>
            <a:br>
              <a:rPr lang="en-US"/>
            </a:br>
            <a:r>
              <a:rPr lang="en-US"/>
              <a:t>-  Weather factors</a:t>
            </a:r>
            <a:br>
              <a:rPr lang="en-US"/>
            </a:br>
            <a:r>
              <a:rPr lang="en-US"/>
              <a:t>-  Human activities</a:t>
            </a:r>
            <a:endParaRPr lang="en-US"/>
          </a:p>
          <a:p>
            <a:r>
              <a:rPr lang="en-US"/>
              <a:t>Effects of wildfires</a:t>
            </a:r>
            <a:endParaRPr lang="en-US"/>
          </a:p>
          <a:p>
            <a:pPr marL="0" indent="0">
              <a:buNone/>
            </a:pPr>
            <a:r>
              <a:rPr lang="en-US"/>
              <a:t>   -  Air quality</a:t>
            </a:r>
            <a:br>
              <a:rPr lang="en-US"/>
            </a:br>
            <a:r>
              <a:rPr lang="en-US"/>
              <a:t>   -  Financial cost</a:t>
            </a:r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>
        <p:fade/>
      </p:transition>
    </mc:Choice>
    <mc:Fallback>
      <p:transition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27455" y="575310"/>
            <a:ext cx="9850120" cy="2387600"/>
          </a:xfrm>
        </p:spPr>
        <p:txBody>
          <a:bodyPr>
            <a:normAutofit/>
          </a:bodyPr>
          <a:lstStyle/>
          <a:p>
            <a:r>
              <a:rPr lang="en-US" dirty="0"/>
              <a:t>California Wildfire Costs Analysis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20000"/>
          </a:bodyPr>
          <a:lstStyle/>
          <a:p>
            <a:pPr marL="228600" indent="-228600" algn="l">
              <a:buClrTx/>
              <a:buSzTx/>
              <a:buFont typeface="Arial" panose="020B0604020202020204" pitchFamily="34" charset="0"/>
              <a:buChar char="•"/>
            </a:pPr>
            <a:r>
              <a:rPr lang="en-US" sz="2800" dirty="0"/>
              <a:t>What regions in California have the highest costs of wildfire damage?</a:t>
            </a:r>
            <a:endParaRPr lang="en-US" sz="2800" dirty="0"/>
          </a:p>
          <a:p>
            <a:pPr marL="228600" indent="-228600" algn="l">
              <a:buClrTx/>
              <a:buSzTx/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228600" indent="-228600" algn="l">
              <a:buClrTx/>
              <a:buSzTx/>
              <a:buFont typeface="Arial" panose="020B0604020202020204" pitchFamily="34" charset="0"/>
              <a:buChar char="•"/>
            </a:pPr>
            <a:r>
              <a:rPr lang="en-US" sz="2800" dirty="0"/>
              <a:t>What are the human causes that cause the most damage?</a:t>
            </a:r>
            <a:endParaRPr lang="en-US" sz="2800" dirty="0"/>
          </a:p>
          <a:p>
            <a:pPr marL="342900" indent="-342900"/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>
        <p:fade/>
      </p:transition>
    </mc:Choice>
    <mc:Fallback>
      <p:transition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/>
              <a:t>Background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476500" y="1825625"/>
            <a:ext cx="8877300" cy="4351338"/>
          </a:xfrm>
        </p:spPr>
        <p:txBody>
          <a:bodyPr/>
          <a:lstStyle/>
          <a:p>
            <a:r>
              <a:rPr lang="en-US" dirty="0"/>
              <a:t>I have chosen datasets from four different years: 2019, 2018, 2017, 2016</a:t>
            </a:r>
            <a:endParaRPr lang="en-US" dirty="0"/>
          </a:p>
          <a:p>
            <a:r>
              <a:rPr lang="en-US" dirty="0"/>
              <a:t>Each data set presents the costs of human causes per Cal Fire Region</a:t>
            </a:r>
            <a:endParaRPr lang="en-US" dirty="0"/>
          </a:p>
          <a:p>
            <a:r>
              <a:rPr lang="en-US" dirty="0"/>
              <a:t>Basically, some counties are grouped in these regions, as a single Cal Fire unit can cover the entire area</a:t>
            </a:r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>
        <p:fade/>
      </p:transition>
    </mc:Choice>
    <mc:Fallback>
      <p:transition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/>
              <a:t>General Data Cleaning</a:t>
            </a:r>
            <a:endParaRPr lang="en-US" dirty="0"/>
          </a:p>
        </p:txBody>
      </p:sp>
      <p:pic>
        <p:nvPicPr>
          <p:cNvPr id="9" name="Content Placeholder 8"/>
          <p:cNvPicPr>
            <a:picLocks noGrp="1"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1363726" y="1690688"/>
            <a:ext cx="9464548" cy="1664455"/>
          </a:xfrm>
        </p:spPr>
      </p:pic>
      <p:sp>
        <p:nvSpPr>
          <p:cNvPr id="11" name="TextBox 10"/>
          <p:cNvSpPr txBox="1"/>
          <p:nvPr/>
        </p:nvSpPr>
        <p:spPr>
          <a:xfrm>
            <a:off x="2743200" y="3902927"/>
            <a:ext cx="808507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Removed extraneous rows such as ”Northern Region” and ”Southern Region” as I analyzed the data with no distinction, and those rows had no data. </a:t>
            </a:r>
            <a:endParaRPr lang="en-US" sz="2400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>
        <p:fade/>
      </p:transition>
    </mc:Choice>
    <mc:Fallback>
      <p:transition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/>
              <a:t>Combining Data for First Plot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3365500" y="1690688"/>
            <a:ext cx="7988300" cy="2400300"/>
          </a:xfrm>
        </p:spPr>
      </p:pic>
      <p:sp>
        <p:nvSpPr>
          <p:cNvPr id="6" name="TextBox 5"/>
          <p:cNvSpPr txBox="1"/>
          <p:nvPr/>
        </p:nvSpPr>
        <p:spPr>
          <a:xfrm>
            <a:off x="3456878" y="4549698"/>
            <a:ext cx="7582829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dirty="0"/>
              <a:t>I felt it would be easier to plot all four graphs at once if I combined data into one </a:t>
            </a:r>
            <a:r>
              <a:rPr lang="en-US" sz="2400" dirty="0" err="1"/>
              <a:t>dataframe</a:t>
            </a:r>
            <a:endParaRPr lang="en-US" sz="24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dirty="0"/>
              <a:t>Specifically chose region totals for this plot</a:t>
            </a:r>
            <a:br>
              <a:rPr lang="en-US" sz="2000" dirty="0"/>
            </a:br>
            <a:endParaRPr lang="en-US" sz="2000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000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>
        <p:fade/>
      </p:transition>
    </mc:Choice>
    <mc:Fallback>
      <p:transition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/>
              <a:t>Damage per Region 2019-2016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221986" y="1690688"/>
            <a:ext cx="5627510" cy="4598600"/>
          </a:xfrm>
        </p:spPr>
      </p:pic>
      <p:sp>
        <p:nvSpPr>
          <p:cNvPr id="6" name="TextBox 5"/>
          <p:cNvSpPr txBox="1"/>
          <p:nvPr/>
        </p:nvSpPr>
        <p:spPr>
          <a:xfrm>
            <a:off x="6096000" y="1690687"/>
            <a:ext cx="5568176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Represents total cost of wildfire damages pre region (in Billions) </a:t>
            </a:r>
            <a:endParaRPr lang="en-US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There are several regions with major outliers, which is why it looks like there is missing data</a:t>
            </a:r>
            <a:endParaRPr lang="en-US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Sonoma-Lake-Napa has had massive damages in three of the past four years</a:t>
            </a:r>
            <a:endParaRPr lang="en-US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This area clearly is a hotspot for wildfires, with Butte, Nevada-Yuba-Placer, and Shasta-Trinity being potentially dangerous spots</a:t>
            </a:r>
            <a:endParaRPr lang="en-US" sz="2400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>
        <p:fade/>
      </p:transition>
    </mc:Choice>
    <mc:Fallback>
      <p:transition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/>
              <a:t>Damage per Region w/o Outliers 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587429" y="1517383"/>
            <a:ext cx="5508571" cy="4659580"/>
          </a:xfrm>
        </p:spPr>
      </p:pic>
      <p:sp>
        <p:nvSpPr>
          <p:cNvPr id="6" name="TextBox 5"/>
          <p:cNvSpPr txBox="1"/>
          <p:nvPr/>
        </p:nvSpPr>
        <p:spPr>
          <a:xfrm>
            <a:off x="6096000" y="1690688"/>
            <a:ext cx="507752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Dropped regions with the jumps in cost</a:t>
            </a:r>
            <a:endParaRPr lang="en-US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Wanted to show how large the difference was between the outliers and “normal” fires</a:t>
            </a:r>
            <a:endParaRPr lang="en-US" sz="2400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>
        <p:fade/>
      </p:transition>
    </mc:Choice>
    <mc:Fallback>
      <p:transition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/>
              <a:t>Create </a:t>
            </a:r>
            <a:r>
              <a:rPr lang="en-US" dirty="0" err="1"/>
              <a:t>Dataframe</a:t>
            </a:r>
            <a:r>
              <a:rPr lang="en-US" dirty="0"/>
              <a:t> for Costs per Cause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312235" y="1936015"/>
            <a:ext cx="7738946" cy="3705300"/>
          </a:xfrm>
        </p:spPr>
      </p:pic>
      <p:sp>
        <p:nvSpPr>
          <p:cNvPr id="6" name="TextBox 5"/>
          <p:cNvSpPr txBox="1"/>
          <p:nvPr/>
        </p:nvSpPr>
        <p:spPr>
          <a:xfrm>
            <a:off x="8500946" y="1936015"/>
            <a:ext cx="2988527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Create a </a:t>
            </a:r>
            <a:r>
              <a:rPr lang="en-US" sz="2400" dirty="0" err="1"/>
              <a:t>Dataframe</a:t>
            </a:r>
            <a:r>
              <a:rPr lang="en-US" sz="2400" dirty="0"/>
              <a:t> to </a:t>
            </a:r>
            <a:r>
              <a:rPr lang="en-US" sz="2400" dirty="0" err="1"/>
              <a:t>pickout</a:t>
            </a:r>
            <a:r>
              <a:rPr lang="en-US" sz="2400" dirty="0"/>
              <a:t> the costs of damages from human causes</a:t>
            </a:r>
            <a:endParaRPr lang="en-US" sz="2400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>
        <p:fade/>
      </p:transition>
    </mc:Choice>
    <mc:Fallback>
      <p:transition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/>
              <a:t>Costs for Human Causes per Year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838200" y="1690688"/>
            <a:ext cx="5971517" cy="4351338"/>
          </a:xfrm>
        </p:spPr>
      </p:pic>
      <p:sp>
        <p:nvSpPr>
          <p:cNvPr id="6" name="TextBox 5"/>
          <p:cNvSpPr txBox="1"/>
          <p:nvPr/>
        </p:nvSpPr>
        <p:spPr>
          <a:xfrm>
            <a:off x="6809717" y="1918010"/>
            <a:ext cx="4742946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Represents the costs of human causes per year</a:t>
            </a:r>
            <a:endParaRPr lang="en-US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Similar to costs per region, there are clear outliers</a:t>
            </a:r>
            <a:endParaRPr lang="en-US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Electric power seems to be the top cause of wildfires, with three out of four years seeing significant costs</a:t>
            </a:r>
            <a:endParaRPr lang="en-US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The other costly causes would be from arson and vehicle fires</a:t>
            </a:r>
            <a:endParaRPr lang="en-US" sz="2400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>
        <p:fade/>
      </p:transition>
    </mc:Choice>
    <mc:Fallback>
      <p:transition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/>
              <a:t>Costs of Human Causes per Region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38200" y="1459284"/>
            <a:ext cx="2560134" cy="2372559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61754" y="1361953"/>
            <a:ext cx="2950892" cy="2567220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03700" y="4196087"/>
            <a:ext cx="2667000" cy="2276964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7678" y="4321887"/>
            <a:ext cx="2601177" cy="2151164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7264400" y="1562100"/>
            <a:ext cx="4368800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Each graph represents a year</a:t>
            </a:r>
            <a:endParaRPr lang="en-US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Bar plot represents major costs in human causes per region</a:t>
            </a:r>
            <a:endParaRPr lang="en-US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As shown before, electric power is the primary cause for wildfires, along with arson and vehicles</a:t>
            </a:r>
            <a:endParaRPr lang="en-US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Sonoma-Lake-Napa is once again the most prolific area for wildfires</a:t>
            </a:r>
            <a:endParaRPr lang="en-US" sz="2400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>
        <p:fade/>
      </p:transition>
    </mc:Choice>
    <mc:Fallback>
      <p:transition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 txBox="1"/>
          <p:nvPr/>
        </p:nvSpPr>
        <p:spPr>
          <a:xfrm>
            <a:off x="3533332" y="677158"/>
            <a:ext cx="9144000" cy="134560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Effect of Wildfires: Air Quality</a:t>
            </a:r>
            <a:endParaRPr lang="en-US" dirty="0"/>
          </a:p>
        </p:txBody>
      </p:sp>
      <p:sp>
        <p:nvSpPr>
          <p:cNvPr id="10" name="Subtitle 2"/>
          <p:cNvSpPr txBox="1"/>
          <p:nvPr/>
        </p:nvSpPr>
        <p:spPr>
          <a:xfrm>
            <a:off x="2791968" y="3010027"/>
            <a:ext cx="9144000" cy="27082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/>
              <a:t>Is there a difference in PM</a:t>
            </a:r>
            <a:r>
              <a:rPr lang="en-US" baseline="-25000" dirty="0"/>
              <a:t>2.5</a:t>
            </a:r>
            <a:r>
              <a:rPr lang="en-US" dirty="0"/>
              <a:t> (air pollutant) concentration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before and after the </a:t>
            </a:r>
            <a:r>
              <a:rPr lang="en-US" dirty="0" err="1"/>
              <a:t>Woosley</a:t>
            </a:r>
            <a:r>
              <a:rPr lang="en-US" dirty="0"/>
              <a:t> fire?</a:t>
            </a:r>
            <a:endParaRPr lang="en-US" dirty="0"/>
          </a:p>
        </p:txBody>
      </p:sp>
    </p:spTree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448500" y="604006"/>
            <a:ext cx="9144000" cy="1345603"/>
          </a:xfrm>
        </p:spPr>
        <p:txBody>
          <a:bodyPr/>
          <a:lstStyle/>
          <a:p>
            <a:r>
              <a:rPr lang="en-US" dirty="0"/>
              <a:t>Causes of Wildfires: Weather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2997835"/>
            <a:ext cx="9144000" cy="2708275"/>
          </a:xfrm>
        </p:spPr>
        <p:txBody>
          <a:bodyPr>
            <a:normAutofit/>
          </a:bodyPr>
          <a:lstStyle/>
          <a:p>
            <a:r>
              <a:rPr lang="en-US" dirty="0"/>
              <a:t>Questions</a:t>
            </a:r>
            <a:endParaRPr lang="en-US" dirty="0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/>
              <a:t>Is there a difference between average weather on any day for a location, and the weather in the location of a fire?</a:t>
            </a:r>
            <a:endParaRPr lang="en-US" dirty="0"/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US" dirty="0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/>
              <a:t>Are there weather trends in the time prior to the fire being contained?</a:t>
            </a:r>
            <a:endParaRPr lang="en-US" dirty="0"/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>
        <p:fade/>
      </p:transition>
    </mc:Choice>
    <mc:Fallback>
      <p:transition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Map&#10;&#10;Description automatically generated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686576" y="2462784"/>
            <a:ext cx="7279269" cy="3960436"/>
          </a:xfrm>
          <a:prstGeom prst="rect">
            <a:avLst/>
          </a:prstGeom>
        </p:spPr>
      </p:pic>
      <p:pic>
        <p:nvPicPr>
          <p:cNvPr id="3" name="Picture 2" descr="A picture containing building&#10;&#10;Description automatically generated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41600" y="309118"/>
            <a:ext cx="3062514" cy="1982978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6327775" y="309245"/>
            <a:ext cx="332613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Low-cost air sensor</a:t>
            </a:r>
            <a:endParaRPr lang="en-US" sz="2800" dirty="0"/>
          </a:p>
        </p:txBody>
      </p:sp>
    </p:spTree>
  </p:cSld>
  <p:clrMapOvr>
    <a:masterClrMapping/>
  </p:clrMapOvr>
  <p:transition>
    <p:fade/>
  </p:transition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087120" y="65454"/>
            <a:ext cx="588039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Data Cleaning and Processing  </a:t>
            </a:r>
            <a:endParaRPr lang="en-US" sz="3600" dirty="0"/>
          </a:p>
        </p:txBody>
      </p:sp>
      <p:pic>
        <p:nvPicPr>
          <p:cNvPr id="6" name="Picture 5" descr="Table&#10;&#10;Description automatically generated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007" y="2433016"/>
            <a:ext cx="5117527" cy="2631871"/>
          </a:xfrm>
          <a:prstGeom prst="rect">
            <a:avLst/>
          </a:prstGeom>
        </p:spPr>
      </p:pic>
      <p:pic>
        <p:nvPicPr>
          <p:cNvPr id="8" name="Picture 7" descr="Graphical user interface, text, application&#10;&#10;Description automatically generated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01809" y="711785"/>
            <a:ext cx="6348815" cy="3328261"/>
          </a:xfrm>
          <a:prstGeom prst="rect">
            <a:avLst/>
          </a:prstGeom>
        </p:spPr>
      </p:pic>
      <p:pic>
        <p:nvPicPr>
          <p:cNvPr id="10" name="Picture 9" descr="Graphical user interface, text, application&#10;&#10;Description automatically generated with medium confidence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01809" y="4200144"/>
            <a:ext cx="4617551" cy="2432145"/>
          </a:xfrm>
          <a:prstGeom prst="rect">
            <a:avLst/>
          </a:prstGeom>
        </p:spPr>
      </p:pic>
      <p:sp>
        <p:nvSpPr>
          <p:cNvPr id="2" name="Rectangles 1"/>
          <p:cNvSpPr/>
          <p:nvPr/>
        </p:nvSpPr>
        <p:spPr>
          <a:xfrm>
            <a:off x="714375" y="2317750"/>
            <a:ext cx="654050" cy="2867025"/>
          </a:xfrm>
          <a:prstGeom prst="rect">
            <a:avLst/>
          </a:prstGeom>
          <a:noFill/>
          <a:ln>
            <a:solidFill>
              <a:srgbClr val="FF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lt1"/>
                </a:solidFill>
              </a14:hiddenFill>
            </a:ext>
          </a:extLst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3" name="Rectangles 2"/>
          <p:cNvSpPr/>
          <p:nvPr/>
        </p:nvSpPr>
        <p:spPr>
          <a:xfrm>
            <a:off x="2270760" y="2317750"/>
            <a:ext cx="533400" cy="2867025"/>
          </a:xfrm>
          <a:prstGeom prst="rect">
            <a:avLst/>
          </a:prstGeom>
          <a:noFill/>
          <a:ln>
            <a:solidFill>
              <a:srgbClr val="FF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lt1"/>
                </a:solidFill>
              </a14:hiddenFill>
            </a:ext>
          </a:extLst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p>
            <a:pPr algn="ctr"/>
            <a:endParaRPr lang="en-US"/>
          </a:p>
        </p:txBody>
      </p:sp>
    </p:spTree>
  </p:cSld>
  <p:clrMapOvr>
    <a:masterClrMapping/>
  </p:clrMapOvr>
  <p:transition>
    <p:fade/>
  </p:transition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Group 13"/>
          <p:cNvGrpSpPr/>
          <p:nvPr/>
        </p:nvGrpSpPr>
        <p:grpSpPr>
          <a:xfrm>
            <a:off x="152986" y="1434817"/>
            <a:ext cx="5943014" cy="4497936"/>
            <a:chOff x="223234" y="2785056"/>
            <a:chExt cx="5486400" cy="3657600"/>
          </a:xfrm>
        </p:grpSpPr>
        <p:pic>
          <p:nvPicPr>
            <p:cNvPr id="15" name="Picture 14" descr="Chart, line chart&#10;&#10;Description automatically generated"/>
            <p:cNvPicPr>
              <a:picLocks noChangeAspect="1"/>
            </p:cNvPicPr>
            <p:nvPr/>
          </p:nvPicPr>
          <p:blipFill>
            <a:blip r:embed="rId1"/>
            <a:stretch>
              <a:fillRect/>
            </a:stretch>
          </p:blipFill>
          <p:spPr>
            <a:xfrm>
              <a:off x="223234" y="2785056"/>
              <a:ext cx="5486400" cy="3657600"/>
            </a:xfrm>
            <a:prstGeom prst="rect">
              <a:avLst/>
            </a:prstGeom>
          </p:spPr>
        </p:pic>
        <p:cxnSp>
          <p:nvCxnSpPr>
            <p:cNvPr id="16" name="Straight Connector 15"/>
            <p:cNvCxnSpPr/>
            <p:nvPr/>
          </p:nvCxnSpPr>
          <p:spPr>
            <a:xfrm>
              <a:off x="873617" y="4716888"/>
              <a:ext cx="4687910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17" name="Down Arrow 16"/>
          <p:cNvSpPr/>
          <p:nvPr/>
        </p:nvSpPr>
        <p:spPr>
          <a:xfrm>
            <a:off x="1212071" y="3429000"/>
            <a:ext cx="141668" cy="312313"/>
          </a:xfrm>
          <a:prstGeom prst="down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Box 17"/>
          <p:cNvSpPr txBox="1"/>
          <p:nvPr/>
        </p:nvSpPr>
        <p:spPr>
          <a:xfrm>
            <a:off x="1289807" y="3047511"/>
            <a:ext cx="33908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EPA 24 hours standard: 35ug/m</a:t>
            </a:r>
            <a:r>
              <a:rPr lang="en-US" baseline="30000" dirty="0"/>
              <a:t>3</a:t>
            </a:r>
            <a:endParaRPr lang="en-US" baseline="30000" dirty="0"/>
          </a:p>
        </p:txBody>
      </p:sp>
      <p:sp>
        <p:nvSpPr>
          <p:cNvPr id="19" name="TextBox 18"/>
          <p:cNvSpPr txBox="1"/>
          <p:nvPr/>
        </p:nvSpPr>
        <p:spPr>
          <a:xfrm>
            <a:off x="1736749" y="1141148"/>
            <a:ext cx="309578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Non-wildfire season</a:t>
            </a:r>
            <a:endParaRPr lang="en-US" sz="2800" dirty="0"/>
          </a:p>
        </p:txBody>
      </p:sp>
      <p:grpSp>
        <p:nvGrpSpPr>
          <p:cNvPr id="20" name="Group 19"/>
          <p:cNvGrpSpPr/>
          <p:nvPr/>
        </p:nvGrpSpPr>
        <p:grpSpPr>
          <a:xfrm>
            <a:off x="5949371" y="1165006"/>
            <a:ext cx="6136783" cy="4737713"/>
            <a:chOff x="5949371" y="1734977"/>
            <a:chExt cx="6136783" cy="4737713"/>
          </a:xfrm>
        </p:grpSpPr>
        <p:grpSp>
          <p:nvGrpSpPr>
            <p:cNvPr id="21" name="Group 20"/>
            <p:cNvGrpSpPr/>
            <p:nvPr/>
          </p:nvGrpSpPr>
          <p:grpSpPr>
            <a:xfrm>
              <a:off x="5949371" y="2034822"/>
              <a:ext cx="6136783" cy="4437868"/>
              <a:chOff x="6096000" y="2785056"/>
              <a:chExt cx="5486400" cy="3657600"/>
            </a:xfrm>
          </p:grpSpPr>
          <p:pic>
            <p:nvPicPr>
              <p:cNvPr id="24" name="Picture 23" descr="Chart, line chart&#10;&#10;Description automatically generated"/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6096000" y="2785056"/>
                <a:ext cx="5486400" cy="3657600"/>
              </a:xfrm>
              <a:prstGeom prst="rect">
                <a:avLst/>
              </a:prstGeom>
            </p:spPr>
          </p:pic>
          <p:cxnSp>
            <p:nvCxnSpPr>
              <p:cNvPr id="25" name="Straight Connector 24"/>
              <p:cNvCxnSpPr/>
              <p:nvPr/>
            </p:nvCxnSpPr>
            <p:spPr>
              <a:xfrm>
                <a:off x="6735651" y="4716888"/>
                <a:ext cx="4687910" cy="0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sp>
          <p:nvSpPr>
            <p:cNvPr id="22" name="TextBox 21"/>
            <p:cNvSpPr txBox="1"/>
            <p:nvPr/>
          </p:nvSpPr>
          <p:spPr>
            <a:xfrm>
              <a:off x="8099450" y="1734977"/>
              <a:ext cx="2374433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dirty="0"/>
                <a:t>wildfire season</a:t>
              </a:r>
              <a:endParaRPr lang="en-US" sz="2800" dirty="0"/>
            </a:p>
          </p:txBody>
        </p:sp>
        <p:sp>
          <p:nvSpPr>
            <p:cNvPr id="23" name="Rectangle 22"/>
            <p:cNvSpPr/>
            <p:nvPr/>
          </p:nvSpPr>
          <p:spPr>
            <a:xfrm>
              <a:off x="8252206" y="2258197"/>
              <a:ext cx="115910" cy="2983504"/>
            </a:xfrm>
            <a:prstGeom prst="rect">
              <a:avLst/>
            </a:prstGeom>
            <a:solidFill>
              <a:srgbClr val="92D050">
                <a:alpha val="22711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6" name="TextBox 25"/>
          <p:cNvSpPr txBox="1"/>
          <p:nvPr/>
        </p:nvSpPr>
        <p:spPr>
          <a:xfrm>
            <a:off x="8928231" y="2294566"/>
            <a:ext cx="21689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Woosley</a:t>
            </a:r>
            <a:r>
              <a:rPr lang="en-US" dirty="0"/>
              <a:t> Fire starts</a:t>
            </a:r>
            <a:endParaRPr lang="en-US" dirty="0"/>
          </a:p>
        </p:txBody>
      </p:sp>
      <p:sp>
        <p:nvSpPr>
          <p:cNvPr id="27" name="Down Arrow 26"/>
          <p:cNvSpPr/>
          <p:nvPr/>
        </p:nvSpPr>
        <p:spPr>
          <a:xfrm rot="5400000">
            <a:off x="8606194" y="2323076"/>
            <a:ext cx="141668" cy="312313"/>
          </a:xfrm>
          <a:prstGeom prst="down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p:transition>
    <p:fade/>
  </p:transition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72845" y="354965"/>
            <a:ext cx="10515600" cy="1325563"/>
          </a:xfrm>
        </p:spPr>
        <p:txBody>
          <a:bodyPr/>
          <a:p>
            <a:pPr algn="ctr"/>
            <a:r>
              <a:rPr lang="en-US"/>
              <a:t>Wildfire Maps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36320" y="2649855"/>
            <a:ext cx="10515600" cy="2282825"/>
          </a:xfrm>
        </p:spPr>
        <p:txBody>
          <a:bodyPr>
            <a:normAutofit fontScale="70000"/>
          </a:bodyPr>
          <a:p>
            <a:pPr marL="457200" lvl="1" indent="0" algn="ctr">
              <a:buNone/>
            </a:pPr>
            <a:r>
              <a:rPr lang="en-US" sz="4000"/>
              <a:t>Questions:</a:t>
            </a:r>
            <a:br>
              <a:rPr lang="en-US" sz="4000"/>
            </a:br>
            <a:endParaRPr lang="en-US" sz="4000"/>
          </a:p>
          <a:p>
            <a:pPr lvl="1" algn="l"/>
            <a:r>
              <a:rPr lang="en-US" sz="4000"/>
              <a:t>Where were the wildfires located </a:t>
            </a:r>
            <a:r>
              <a:rPr lang="en-US" sz="4000">
                <a:sym typeface="+mn-ea"/>
              </a:rPr>
              <a:t>in California</a:t>
            </a:r>
            <a:r>
              <a:rPr lang="en-US" sz="4000"/>
              <a:t>?</a:t>
            </a:r>
            <a:endParaRPr lang="en-US" sz="4000"/>
          </a:p>
          <a:p>
            <a:pPr lvl="1" algn="l"/>
            <a:r>
              <a:rPr lang="en-US" sz="4000">
                <a:sym typeface="+mn-ea"/>
              </a:rPr>
              <a:t>Where were the large scale wildfires located in California?</a:t>
            </a:r>
            <a:endParaRPr lang="en-US" sz="4000">
              <a:sym typeface="+mn-ea"/>
            </a:endParaRPr>
          </a:p>
          <a:p>
            <a:pPr marL="457200" lvl="1" indent="0" algn="r">
              <a:buNone/>
            </a:pPr>
            <a:r>
              <a:rPr lang="en-US" sz="2800"/>
              <a:t>(from year 1995 through year 2015)</a:t>
            </a:r>
            <a:endParaRPr lang="en-US" sz="2800"/>
          </a:p>
          <a:p>
            <a:pPr marL="457200" lvl="1" indent="0">
              <a:buNone/>
            </a:pPr>
            <a:endParaRPr lang="en-US" sz="280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>
        <p:fade/>
      </p:transition>
    </mc:Choice>
    <mc:Fallback>
      <p:transition>
        <p:fade/>
      </p:transition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>
                <a:sym typeface="+mn-ea"/>
              </a:rPr>
              <a:t>Fire Location Map - using API</a:t>
            </a:r>
            <a:endParaRPr lang="en-US"/>
          </a:p>
        </p:txBody>
      </p:sp>
      <p:pic>
        <p:nvPicPr>
          <p:cNvPr id="6" name="Content Placeholder 5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2757805" y="1561465"/>
            <a:ext cx="4635500" cy="4791075"/>
          </a:xfrm>
          <a:prstGeom prst="rect">
            <a:avLst/>
          </a:prstGeom>
        </p:spPr>
      </p:pic>
      <p:sp>
        <p:nvSpPr>
          <p:cNvPr id="7" name="Content Placeholder 2"/>
          <p:cNvSpPr>
            <a:spLocks noGrp="1"/>
          </p:cNvSpPr>
          <p:nvPr/>
        </p:nvSpPr>
        <p:spPr>
          <a:xfrm>
            <a:off x="8702040" y="1825625"/>
            <a:ext cx="3131185" cy="376555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/>
              <a:t>Los Angeles and San Diego had slightly more fires happened during 1995 to 2015 according to the symbol map.</a:t>
            </a:r>
            <a:endParaRPr lang="en-US" sz="180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>
        <p:fade/>
      </p:transition>
    </mc:Choice>
    <mc:Fallback>
      <p:transition>
        <p:fade/>
      </p:transition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/>
              <a:t>Fire Size Heatmap - using API 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702040" y="1825625"/>
            <a:ext cx="3131185" cy="3765550"/>
          </a:xfrm>
        </p:spPr>
        <p:txBody>
          <a:bodyPr>
            <a:normAutofit/>
          </a:bodyPr>
          <a:p>
            <a:r>
              <a:rPr lang="en-US" sz="1800"/>
              <a:t>The majority of large scale wildfires happened from 1995 to 2015 were close to Los Angeles and San Diego according to the fire size heatmap.</a:t>
            </a:r>
            <a:endParaRPr lang="en-US" sz="1800"/>
          </a:p>
        </p:txBody>
      </p:sp>
      <p:pic>
        <p:nvPicPr>
          <p:cNvPr id="4" name="Picture 3" descr="fire_size_heatmap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546350" y="1544320"/>
            <a:ext cx="5631815" cy="459422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>
        <p:fade/>
      </p:transition>
    </mc:Choice>
    <mc:Fallback>
      <p:transition>
        <p:fade/>
      </p:transition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pPr algn="ctr"/>
            <a:r>
              <a:rPr lang="en-US"/>
              <a:t>Conclusions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en-US"/>
              <a:t>From our analysis, the weather factors (Wind speed/Humidity/Temperature/Precipitation) have correlations with the fire size up until the date of containment, but it is unclear whether the weather impacted the fires or vice-versa</a:t>
            </a:r>
            <a:endParaRPr lang="en-US"/>
          </a:p>
          <a:p>
            <a:r>
              <a:rPr lang="en-US"/>
              <a:t>There Is a strong correlation between electrical power and Sonoma-Lake-Napa having the highest wildfire costs. Additionally, electrical power in all areas seems to have a strong correlation with wildfires</a:t>
            </a:r>
            <a:endParaRPr lang="en-US"/>
          </a:p>
          <a:p>
            <a:r>
              <a:rPr lang="en-US"/>
              <a:t>Wildfire increases air polution in surrounding areas</a:t>
            </a:r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>
        <p:fade/>
      </p:transition>
    </mc:Choice>
    <mc:Fallback>
      <p:transition>
        <p:fade/>
      </p:transition>
    </mc:Fallback>
  </mc:AlternateContent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pPr algn="ctr"/>
            <a:r>
              <a:rPr lang="en-US"/>
              <a:t>Limitations and Discussions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en-US"/>
              <a:t>We are not able to merge our datasets: data are from different years</a:t>
            </a:r>
            <a:endParaRPr lang="en-US"/>
          </a:p>
          <a:p>
            <a:r>
              <a:rPr lang="en-US"/>
              <a:t>Real world data cleaning: missing information or wrong information</a:t>
            </a:r>
            <a:endParaRPr lang="en-US"/>
          </a:p>
          <a:p>
            <a:endParaRPr lang="en-US"/>
          </a:p>
          <a:p>
            <a:r>
              <a:rPr lang="en-US"/>
              <a:t>More to explore:</a:t>
            </a:r>
            <a:endParaRPr lang="en-US"/>
          </a:p>
          <a:p>
            <a:pPr marL="0" indent="0">
              <a:buNone/>
            </a:pPr>
            <a:r>
              <a:rPr lang="en-US"/>
              <a:t>   -  Impacts from wildfires on water resources: water quality within and downstream from a burn area may be significantly impacted.</a:t>
            </a:r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>
        <p:fade/>
      </p:transition>
    </mc:Choice>
    <mc:Fallback>
      <p:transition>
        <p:fade/>
      </p:transition>
    </mc:Fallback>
  </mc:AlternateContent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Picture 3" descr="3d_man_with_thank_you_text_board_stock_photo_Slide0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848735" y="784225"/>
            <a:ext cx="5464810" cy="5464810"/>
          </a:xfrm>
          <a:prstGeom prst="rect">
            <a:avLst/>
          </a:prstGeom>
        </p:spPr>
      </p:pic>
      <p:pic>
        <p:nvPicPr>
          <p:cNvPr id="5" name="Content Placeholder 4" descr="352-3526570_test-your-knowledge-on-hydration-questions-and-answers"/>
          <p:cNvPicPr>
            <a:picLocks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961245" y="4259580"/>
            <a:ext cx="1583055" cy="211010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6987988" cy="697193"/>
          </a:xfrm>
        </p:spPr>
        <p:txBody>
          <a:bodyPr/>
          <a:lstStyle/>
          <a:p>
            <a:r>
              <a:rPr lang="en-US" dirty="0"/>
              <a:t>Weather Data Cleaning</a:t>
            </a:r>
            <a:endParaRPr lang="en-US" dirty="0"/>
          </a:p>
        </p:txBody>
      </p:sp>
      <p:pic>
        <p:nvPicPr>
          <p:cNvPr id="6" name="Content Placeholder 5" descr="Text&#10;&#10;Description automatically generated"/>
          <p:cNvPicPr>
            <a:picLocks noGrp="1" noChangeAspect="1"/>
          </p:cNvPicPr>
          <p:nvPr>
            <p:ph sz="half" idx="1"/>
          </p:nvPr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3388" y="1546314"/>
            <a:ext cx="7369139" cy="1398592"/>
          </a:xfrm>
        </p:spPr>
      </p:pic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9623" y="3136017"/>
            <a:ext cx="10098742" cy="2901712"/>
          </a:xfrm>
        </p:spPr>
        <p:txBody>
          <a:bodyPr/>
          <a:lstStyle/>
          <a:p>
            <a:r>
              <a:rPr lang="en-US" dirty="0"/>
              <a:t>Limited to California</a:t>
            </a:r>
            <a:endParaRPr lang="en-US" dirty="0"/>
          </a:p>
          <a:p>
            <a:r>
              <a:rPr lang="en-US" dirty="0"/>
              <a:t>Removed fires less than 10 Acres</a:t>
            </a:r>
            <a:endParaRPr lang="en-US" dirty="0"/>
          </a:p>
          <a:p>
            <a:r>
              <a:rPr lang="en-US" dirty="0"/>
              <a:t>Removed records that did not have weather files</a:t>
            </a:r>
            <a:endParaRPr lang="en-US" dirty="0"/>
          </a:p>
          <a:p>
            <a:r>
              <a:rPr lang="en-US" dirty="0"/>
              <a:t>Removed records where temperature equaled exactly 0</a:t>
            </a:r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>
        <p:fade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000" y="70076"/>
            <a:ext cx="10515600" cy="1325563"/>
          </a:xfrm>
        </p:spPr>
        <p:txBody>
          <a:bodyPr/>
          <a:lstStyle/>
          <a:p>
            <a:r>
              <a:rPr lang="en-US" dirty="0"/>
              <a:t>Weather Data Cleaning</a:t>
            </a:r>
            <a:endParaRPr lang="en-US" dirty="0"/>
          </a:p>
        </p:txBody>
      </p:sp>
      <p:pic>
        <p:nvPicPr>
          <p:cNvPr id="5" name="Content Placeholder 4" descr="Text&#10;&#10;Description automatically generated"/>
          <p:cNvPicPr>
            <a:picLocks noGrp="1" noChangeAspect="1"/>
          </p:cNvPicPr>
          <p:nvPr>
            <p:ph idx="1"/>
          </p:nvPr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5142" y="1624085"/>
            <a:ext cx="4226858" cy="3539288"/>
          </a:xfrm>
        </p:spPr>
      </p:pic>
      <p:pic>
        <p:nvPicPr>
          <p:cNvPr id="7" name="Picture 6" descr="Text&#10;&#10;Description automatically generated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33058" y="540120"/>
            <a:ext cx="5313800" cy="4220574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381000" y="5230738"/>
            <a:ext cx="4953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Removed columns that would not be used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6713458" y="5230738"/>
            <a:ext cx="4953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Renamed columns so </a:t>
            </a:r>
            <a:r>
              <a:rPr lang="en-US" dirty="0" err="1"/>
              <a:t>Dataframe</a:t>
            </a:r>
            <a:r>
              <a:rPr lang="en-US" dirty="0"/>
              <a:t> would be more aesthetically pleasing</a:t>
            </a:r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>
        <p:fade/>
      </p:transition>
    </mc:Choice>
    <mc:Fallback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Weather Data Cleaning</a:t>
            </a:r>
            <a:endParaRPr lang="en-US" dirty="0"/>
          </a:p>
        </p:txBody>
      </p:sp>
      <p:pic>
        <p:nvPicPr>
          <p:cNvPr id="5" name="Content Placeholder 4" descr="Graphical user interface, text, application&#10;&#10;Description automatically generated"/>
          <p:cNvPicPr>
            <a:picLocks noGrp="1" noChangeAspect="1"/>
          </p:cNvPicPr>
          <p:nvPr>
            <p:ph idx="1"/>
          </p:nvPr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7030" y="1690688"/>
            <a:ext cx="7678222" cy="1562318"/>
          </a:xfrm>
        </p:spPr>
      </p:pic>
      <p:sp>
        <p:nvSpPr>
          <p:cNvPr id="8" name="TextBox 7"/>
          <p:cNvSpPr txBox="1"/>
          <p:nvPr/>
        </p:nvSpPr>
        <p:spPr>
          <a:xfrm>
            <a:off x="697030" y="3845859"/>
            <a:ext cx="777461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Converted to Fahrenheit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Fire Duration column needed strings removed and to be turned into float for later calculations</a:t>
            </a:r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>
        <p:fade/>
      </p:transition>
    </mc:Choice>
    <mc:Fallback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Weather Data Cleaning</a:t>
            </a:r>
            <a:endParaRPr lang="en-US" dirty="0"/>
          </a:p>
        </p:txBody>
      </p:sp>
      <p:pic>
        <p:nvPicPr>
          <p:cNvPr id="5" name="Content Placeholder 4" descr="Text&#10;&#10;Description automatically generated"/>
          <p:cNvPicPr>
            <a:picLocks noGrp="1" noChangeAspect="1"/>
          </p:cNvPicPr>
          <p:nvPr>
            <p:ph idx="1"/>
          </p:nvPr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038" y="1690688"/>
            <a:ext cx="7164323" cy="4351338"/>
          </a:xfrm>
        </p:spPr>
      </p:pic>
      <p:sp>
        <p:nvSpPr>
          <p:cNvPr id="6" name="TextBox 5"/>
          <p:cNvSpPr txBox="1"/>
          <p:nvPr/>
        </p:nvSpPr>
        <p:spPr>
          <a:xfrm>
            <a:off x="8002523" y="1690688"/>
            <a:ext cx="3911571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Grouped data by the size of the fire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Created separate </a:t>
            </a:r>
            <a:r>
              <a:rPr lang="en-US" dirty="0" err="1"/>
              <a:t>dataframes</a:t>
            </a:r>
            <a:r>
              <a:rPr lang="en-US" dirty="0"/>
              <a:t> for wind, temperature, humidity, and precipitation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Took averages for time periods prior to fires’ containment</a:t>
            </a:r>
            <a:endParaRPr lang="en-US" dirty="0"/>
          </a:p>
          <a:p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>
        <p:fade/>
      </p:transition>
    </mc:Choice>
    <mc:Fallback>
      <p:transition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4082" y="0"/>
            <a:ext cx="10515600" cy="1325563"/>
          </a:xfrm>
        </p:spPr>
        <p:txBody>
          <a:bodyPr/>
          <a:lstStyle/>
          <a:p>
            <a:pPr algn="ctr"/>
            <a:r>
              <a:rPr lang="en-US" dirty="0"/>
              <a:t>Wind</a:t>
            </a:r>
            <a:endParaRPr lang="en-US" dirty="0"/>
          </a:p>
        </p:txBody>
      </p:sp>
      <p:pic>
        <p:nvPicPr>
          <p:cNvPr id="5" name="Content Placeholder 4" descr="Chart, scatter chart&#10;&#10;Description automatically generated"/>
          <p:cNvPicPr>
            <a:picLocks noGrp="1" noChangeAspect="1"/>
          </p:cNvPicPr>
          <p:nvPr>
            <p:ph idx="1"/>
          </p:nvPr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8747" y="1246934"/>
            <a:ext cx="5294206" cy="3591083"/>
          </a:xfrm>
        </p:spPr>
      </p:pic>
      <p:pic>
        <p:nvPicPr>
          <p:cNvPr id="7" name="Picture 6" descr="Chart, scatter chart&#10;&#10;Description automatically generated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71882" y="1152130"/>
            <a:ext cx="5481918" cy="3685887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860612" y="5405718"/>
            <a:ext cx="11298927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Mostly grouped in 1 to 5 m/s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Duration drops significantly above 5 m/s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 Lots of datapoints at 0 m/s, however none in between until almost 1 m/s. Could be error in measurements or data.</a:t>
            </a:r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>
        <p:fade/>
      </p:transition>
    </mc:Choice>
    <mc:Fallback>
      <p:transition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pPr algn="l"/>
            <a:r>
              <a:rPr lang="en-US"/>
              <a:t>Wind</a:t>
            </a:r>
            <a:endParaRPr lang="en-US"/>
          </a:p>
        </p:txBody>
      </p:sp>
      <p:pic>
        <p:nvPicPr>
          <p:cNvPr id="6" name="Picture 5" descr="w30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403475" y="446405"/>
            <a:ext cx="4321810" cy="3088640"/>
          </a:xfrm>
          <a:prstGeom prst="rect">
            <a:avLst/>
          </a:prstGeom>
        </p:spPr>
      </p:pic>
      <p:pic>
        <p:nvPicPr>
          <p:cNvPr id="7" name="Picture 6" descr="w1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83790" y="3634105"/>
            <a:ext cx="4341495" cy="3102610"/>
          </a:xfrm>
          <a:prstGeom prst="rect">
            <a:avLst/>
          </a:prstGeom>
        </p:spPr>
      </p:pic>
      <p:pic>
        <p:nvPicPr>
          <p:cNvPr id="8" name="Picture 7" descr="w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47535" y="447040"/>
            <a:ext cx="4319905" cy="3088005"/>
          </a:xfrm>
          <a:prstGeom prst="rect">
            <a:avLst/>
          </a:prstGeom>
        </p:spPr>
      </p:pic>
      <p:pic>
        <p:nvPicPr>
          <p:cNvPr id="9" name="Picture 8" descr="wc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87845" y="3634105"/>
            <a:ext cx="4353560" cy="310324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Apex">
      <a:dk1>
        <a:sysClr val="windowText" lastClr="000000"/>
      </a:dk1>
      <a:lt1>
        <a:sysClr val="window" lastClr="FFFFFF"/>
      </a:lt1>
      <a:dk2>
        <a:srgbClr val="69676D"/>
      </a:dk2>
      <a:lt2>
        <a:srgbClr val="C9C2D1"/>
      </a:lt2>
      <a:accent1>
        <a:srgbClr val="CEB966"/>
      </a:accent1>
      <a:accent2>
        <a:srgbClr val="9CB084"/>
      </a:accent2>
      <a:accent3>
        <a:srgbClr val="6BB1C9"/>
      </a:accent3>
      <a:accent4>
        <a:srgbClr val="6585CF"/>
      </a:accent4>
      <a:accent5>
        <a:srgbClr val="7E6BC9"/>
      </a:accent5>
      <a:accent6>
        <a:srgbClr val="A379BB"/>
      </a:accent6>
      <a:hlink>
        <a:srgbClr val="410082"/>
      </a:hlink>
      <a:folHlink>
        <a:srgbClr val="932968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6033</Words>
  <Application>WPS Presentation</Application>
  <PresentationFormat>Widescreen</PresentationFormat>
  <Paragraphs>199</Paragraphs>
  <Slides>38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38</vt:i4>
      </vt:variant>
    </vt:vector>
  </HeadingPairs>
  <TitlesOfParts>
    <vt:vector size="47" baseType="lpstr">
      <vt:lpstr>Arial</vt:lpstr>
      <vt:lpstr>SimSun</vt:lpstr>
      <vt:lpstr>Wingdings</vt:lpstr>
      <vt:lpstr>Wingdings</vt:lpstr>
      <vt:lpstr>Calibri Light</vt:lpstr>
      <vt:lpstr>Calibri</vt:lpstr>
      <vt:lpstr>Microsoft YaHei</vt:lpstr>
      <vt:lpstr>Arial Unicode MS</vt:lpstr>
      <vt:lpstr>Office Theme</vt:lpstr>
      <vt:lpstr>CALIFORNIA WILDFIRE  CAUSE AND EFFECT ANALYSIS </vt:lpstr>
      <vt:lpstr>PowerPoint 演示文稿</vt:lpstr>
      <vt:lpstr>Causes of Wildfires: Weather</vt:lpstr>
      <vt:lpstr>Weather Data Cleaning</vt:lpstr>
      <vt:lpstr>Weather Data Cleaning</vt:lpstr>
      <vt:lpstr>Weather Data Cleaning</vt:lpstr>
      <vt:lpstr>Weather Data Cleaning</vt:lpstr>
      <vt:lpstr>Wind</vt:lpstr>
      <vt:lpstr>Wind</vt:lpstr>
      <vt:lpstr>Wind</vt:lpstr>
      <vt:lpstr>Temperature</vt:lpstr>
      <vt:lpstr>Temperature</vt:lpstr>
      <vt:lpstr>Temperature</vt:lpstr>
      <vt:lpstr>Humidity</vt:lpstr>
      <vt:lpstr>Humidity</vt:lpstr>
      <vt:lpstr>Humidity</vt:lpstr>
      <vt:lpstr>Precipitation</vt:lpstr>
      <vt:lpstr>Precipitation</vt:lpstr>
      <vt:lpstr>Precipitation</vt:lpstr>
      <vt:lpstr>California Wildfire Costs Analysis</vt:lpstr>
      <vt:lpstr>Background</vt:lpstr>
      <vt:lpstr>General Data Cleaning</vt:lpstr>
      <vt:lpstr>Combining Data for First Plot</vt:lpstr>
      <vt:lpstr>Damage per Region 2019-2016</vt:lpstr>
      <vt:lpstr>Damage per Region w/o Outliers </vt:lpstr>
      <vt:lpstr>Create Dataframe for Costs per Cause</vt:lpstr>
      <vt:lpstr>Costs for Human Causes per Year</vt:lpstr>
      <vt:lpstr>Costs of Human Causes per Region</vt:lpstr>
      <vt:lpstr>PowerPoint 演示文稿</vt:lpstr>
      <vt:lpstr>PowerPoint 演示文稿</vt:lpstr>
      <vt:lpstr>PowerPoint 演示文稿</vt:lpstr>
      <vt:lpstr>PowerPoint 演示文稿</vt:lpstr>
      <vt:lpstr>Wildfire Maps</vt:lpstr>
      <vt:lpstr>Fire Location Map - using API</vt:lpstr>
      <vt:lpstr>Fire Size Heatmap - using API </vt:lpstr>
      <vt:lpstr>Conclusions</vt:lpstr>
      <vt:lpstr>Limitations and Discussions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Joshua Gallagher</dc:creator>
  <cp:lastModifiedBy>Administrator</cp:lastModifiedBy>
  <cp:revision>34</cp:revision>
  <dcterms:created xsi:type="dcterms:W3CDTF">2021-04-30T02:00:00Z</dcterms:created>
  <dcterms:modified xsi:type="dcterms:W3CDTF">2021-05-01T16:42:55Z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1033-11.2.0.10078</vt:lpwstr>
  </property>
</Properties>
</file>

<file path=docProps/thumbnail.jpeg>
</file>